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1" r:id="rId1"/>
  </p:sldMasterIdLst>
  <p:notesMasterIdLst>
    <p:notesMasterId r:id="rId23"/>
  </p:notesMasterIdLst>
  <p:sldIdLst>
    <p:sldId id="256" r:id="rId2"/>
    <p:sldId id="257" r:id="rId3"/>
    <p:sldId id="265" r:id="rId4"/>
    <p:sldId id="267" r:id="rId5"/>
    <p:sldId id="268" r:id="rId6"/>
    <p:sldId id="273" r:id="rId7"/>
    <p:sldId id="272" r:id="rId8"/>
    <p:sldId id="274" r:id="rId9"/>
    <p:sldId id="275" r:id="rId10"/>
    <p:sldId id="290" r:id="rId11"/>
    <p:sldId id="266" r:id="rId12"/>
    <p:sldId id="283" r:id="rId13"/>
    <p:sldId id="284" r:id="rId14"/>
    <p:sldId id="285" r:id="rId15"/>
    <p:sldId id="286" r:id="rId16"/>
    <p:sldId id="276" r:id="rId17"/>
    <p:sldId id="287" r:id="rId18"/>
    <p:sldId id="288" r:id="rId19"/>
    <p:sldId id="289" r:id="rId20"/>
    <p:sldId id="263" r:id="rId21"/>
    <p:sldId id="282" r:id="rId22"/>
  </p:sldIdLst>
  <p:sldSz cx="9144000" cy="5143500" type="screen16x9"/>
  <p:notesSz cx="6858000" cy="9144000"/>
  <p:embeddedFontLst>
    <p:embeddedFont>
      <p:font typeface="Lato" panose="020B0604020202020204" charset="0"/>
      <p:regular r:id="rId24"/>
      <p:bold r:id="rId25"/>
      <p:italic r:id="rId26"/>
      <p:boldItalic r:id="rId27"/>
    </p:embeddedFont>
    <p:embeddedFont>
      <p:font typeface="Questrial" panose="020B0604020202020204" charset="0"/>
      <p:regular r:id="rId28"/>
    </p:embeddedFont>
    <p:embeddedFont>
      <p:font typeface="Julius Sans One" panose="020B0604020202020204" charset="0"/>
      <p:regular r:id="rId29"/>
    </p:embeddedFont>
    <p:embeddedFont>
      <p:font typeface="Didact Gothic" panose="020B0604020202020204" charset="0"/>
      <p:regular r:id="rId30"/>
    </p:embeddedFont>
    <p:embeddedFont>
      <p:font typeface="Montserrat" panose="020B0604020202020204" charset="-52"/>
      <p:regular r:id="rId31"/>
      <p:bold r:id="rId32"/>
      <p:italic r:id="rId33"/>
      <p:boldItalic r:id="rId34"/>
    </p:embeddedFont>
    <p:embeddedFont>
      <p:font typeface="Quicksand" panose="020B0604020202020204" charset="0"/>
      <p:regular r:id="rId35"/>
      <p:bold r:id="rId36"/>
    </p:embeddedFont>
    <p:embeddedFont>
      <p:font typeface="Cambria Math" panose="02040503050406030204" pitchFamily="18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e83b406eb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de83b406eb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e83b406eb_0_1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e83b406eb_0_1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e83b406eb_0_1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de83b406eb_0_1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526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e83b406eb_0_1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de83b406eb_0_1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665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e83b406eb_0_1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de83b406eb_0_1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0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13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5">
    <p:bg>
      <p:bgPr>
        <a:solidFill>
          <a:schemeClr val="accent5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4796125" y="-217575"/>
            <a:ext cx="4347900" cy="56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13225" y="1440200"/>
            <a:ext cx="3858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713225" y="2263300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842850" y="53950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1">
    <p:bg>
      <p:bgPr>
        <a:solidFill>
          <a:schemeClr val="accent5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1348225" y="695250"/>
            <a:ext cx="6572100" cy="375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 rot="10800000">
            <a:off x="3133650" y="-22775"/>
            <a:ext cx="2876700" cy="1295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2517475" y="2351960"/>
            <a:ext cx="4109100" cy="14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98450" algn="just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1687950" y="15213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8624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424450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/>
          </p:nvPr>
        </p:nvSpPr>
        <p:spPr>
          <a:xfrm>
            <a:off x="6525755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6087751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"/>
          </p:nvPr>
        </p:nvSpPr>
        <p:spPr>
          <a:xfrm>
            <a:off x="36901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3252148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0">
    <p:bg>
      <p:bgPr>
        <a:solidFill>
          <a:schemeClr val="accent5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 rot="-5400000">
            <a:off x="5236050" y="1293550"/>
            <a:ext cx="3924900" cy="3891000"/>
          </a:xfrm>
          <a:prstGeom prst="rtTriangle">
            <a:avLst/>
          </a:prstGeom>
          <a:solidFill>
            <a:srgbClr val="6868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/>
          <p:nvPr/>
        </p:nvSpPr>
        <p:spPr>
          <a:xfrm rot="10800000" flipH="1">
            <a:off x="37875" y="150"/>
            <a:ext cx="9106200" cy="44697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/>
          <p:nvPr/>
        </p:nvSpPr>
        <p:spPr>
          <a:xfrm flipH="1">
            <a:off x="3580800" y="1387275"/>
            <a:ext cx="9554400" cy="4859700"/>
          </a:xfrm>
          <a:prstGeom prst="triangle">
            <a:avLst>
              <a:gd name="adj" fmla="val 494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ctrTitle"/>
          </p:nvPr>
        </p:nvSpPr>
        <p:spPr>
          <a:xfrm>
            <a:off x="1690800" y="1232050"/>
            <a:ext cx="5762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3058800" y="1873367"/>
            <a:ext cx="30264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_3">
    <p:bg>
      <p:bgPr>
        <a:solidFill>
          <a:schemeClr val="accent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2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734175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 idx="3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4"/>
          </p:nvPr>
        </p:nvSpPr>
        <p:spPr>
          <a:xfrm>
            <a:off x="734175" y="3747815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5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6"/>
          </p:nvPr>
        </p:nvSpPr>
        <p:spPr>
          <a:xfrm>
            <a:off x="5677150" y="1166874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title" idx="7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8"/>
          </p:nvPr>
        </p:nvSpPr>
        <p:spPr>
          <a:xfrm>
            <a:off x="5677150" y="3746088"/>
            <a:ext cx="27327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6">
    <p:bg>
      <p:bgPr>
        <a:solidFill>
          <a:schemeClr val="accent5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1742675" y="3508850"/>
            <a:ext cx="23796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5021770" y="3508850"/>
            <a:ext cx="23796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 idx="3"/>
          </p:nvPr>
        </p:nvSpPr>
        <p:spPr>
          <a:xfrm>
            <a:off x="1865338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 idx="4"/>
          </p:nvPr>
        </p:nvSpPr>
        <p:spPr>
          <a:xfrm>
            <a:off x="5144462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/>
          <p:nvPr/>
        </p:nvSpPr>
        <p:spPr>
          <a:xfrm rot="10800000" flipH="1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7">
    <p:bg>
      <p:bgPr>
        <a:solidFill>
          <a:schemeClr val="accent5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1176825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1"/>
          </p:nvPr>
        </p:nvSpPr>
        <p:spPr>
          <a:xfrm>
            <a:off x="713225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 idx="2"/>
          </p:nvPr>
        </p:nvSpPr>
        <p:spPr>
          <a:xfrm>
            <a:off x="6468199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3"/>
          </p:nvPr>
        </p:nvSpPr>
        <p:spPr>
          <a:xfrm>
            <a:off x="6004683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 idx="4"/>
          </p:nvPr>
        </p:nvSpPr>
        <p:spPr>
          <a:xfrm>
            <a:off x="3822450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5"/>
          </p:nvPr>
        </p:nvSpPr>
        <p:spPr>
          <a:xfrm>
            <a:off x="3358950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3198450" y="3764666"/>
            <a:ext cx="2727900" cy="1416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8">
    <p:bg>
      <p:bgPr>
        <a:solidFill>
          <a:schemeClr val="accent5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>
            <a:off x="2078825" y="4335775"/>
            <a:ext cx="5229300" cy="4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-519650" y="23868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-738725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0" name="Google Shape;130;p21"/>
          <p:cNvSpPr/>
          <p:nvPr/>
        </p:nvSpPr>
        <p:spPr>
          <a:xfrm rot="10800000">
            <a:off x="67278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1" name="Google Shape;131;p21"/>
          <p:cNvSpPr/>
          <p:nvPr/>
        </p:nvSpPr>
        <p:spPr>
          <a:xfrm rot="10800000">
            <a:off x="509275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4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127050" y="3320300"/>
            <a:ext cx="20814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 flipH="1">
            <a:off x="2814150" y="-1263000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1">
    <p:bg>
      <p:bgPr>
        <a:solidFill>
          <a:schemeClr val="accent5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956375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1"/>
          </p:nvPr>
        </p:nvSpPr>
        <p:spPr>
          <a:xfrm>
            <a:off x="713225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title" idx="2"/>
          </p:nvPr>
        </p:nvSpPr>
        <p:spPr>
          <a:xfrm>
            <a:off x="6528925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3"/>
          </p:nvPr>
        </p:nvSpPr>
        <p:spPr>
          <a:xfrm>
            <a:off x="6305275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title" idx="4"/>
          </p:nvPr>
        </p:nvSpPr>
        <p:spPr>
          <a:xfrm>
            <a:off x="3752400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5"/>
          </p:nvPr>
        </p:nvSpPr>
        <p:spPr>
          <a:xfrm>
            <a:off x="3509250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9">
    <p:bg>
      <p:bgPr>
        <a:solidFill>
          <a:schemeClr val="accent5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/>
          <p:nvPr/>
        </p:nvSpPr>
        <p:spPr>
          <a:xfrm>
            <a:off x="-3485600" y="1687000"/>
            <a:ext cx="7403100" cy="37941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3"/>
          <p:cNvSpPr/>
          <p:nvPr/>
        </p:nvSpPr>
        <p:spPr>
          <a:xfrm>
            <a:off x="779625" y="1433800"/>
            <a:ext cx="7737300" cy="317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1043779" y="1830575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1"/>
          </p:nvPr>
        </p:nvSpPr>
        <p:spPr>
          <a:xfrm>
            <a:off x="1059229" y="2140283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title" idx="2"/>
          </p:nvPr>
        </p:nvSpPr>
        <p:spPr>
          <a:xfrm>
            <a:off x="1043779" y="3280851"/>
            <a:ext cx="18975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3"/>
          </p:nvPr>
        </p:nvSpPr>
        <p:spPr>
          <a:xfrm>
            <a:off x="1059229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title" idx="4"/>
          </p:nvPr>
        </p:nvSpPr>
        <p:spPr>
          <a:xfrm>
            <a:off x="3631360" y="1830575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5"/>
          </p:nvPr>
        </p:nvSpPr>
        <p:spPr>
          <a:xfrm>
            <a:off x="3639010" y="21402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title" idx="6"/>
          </p:nvPr>
        </p:nvSpPr>
        <p:spPr>
          <a:xfrm>
            <a:off x="3631360" y="3280851"/>
            <a:ext cx="18819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7"/>
          </p:nvPr>
        </p:nvSpPr>
        <p:spPr>
          <a:xfrm>
            <a:off x="3639010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title" idx="8"/>
          </p:nvPr>
        </p:nvSpPr>
        <p:spPr>
          <a:xfrm>
            <a:off x="6215127" y="1830575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9"/>
          </p:nvPr>
        </p:nvSpPr>
        <p:spPr>
          <a:xfrm>
            <a:off x="6219627" y="2140276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title" idx="13"/>
          </p:nvPr>
        </p:nvSpPr>
        <p:spPr>
          <a:xfrm>
            <a:off x="6215127" y="3280851"/>
            <a:ext cx="1875600" cy="40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14"/>
          </p:nvPr>
        </p:nvSpPr>
        <p:spPr>
          <a:xfrm>
            <a:off x="6219627" y="3614442"/>
            <a:ext cx="18666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 idx="15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2">
    <p:bg>
      <p:bgPr>
        <a:solidFill>
          <a:schemeClr val="accent5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/>
          <p:nvPr/>
        </p:nvSpPr>
        <p:spPr>
          <a:xfrm rot="10800000">
            <a:off x="5891850" y="-387100"/>
            <a:ext cx="5264100" cy="26976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-5191825" y="2310500"/>
            <a:ext cx="7403100" cy="37941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862450" y="33244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1"/>
          </p:nvPr>
        </p:nvSpPr>
        <p:spPr>
          <a:xfrm>
            <a:off x="424450" y="3583211"/>
            <a:ext cx="26397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title" idx="2"/>
          </p:nvPr>
        </p:nvSpPr>
        <p:spPr>
          <a:xfrm>
            <a:off x="6525755" y="33244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3"/>
          </p:nvPr>
        </p:nvSpPr>
        <p:spPr>
          <a:xfrm>
            <a:off x="6087751" y="3583211"/>
            <a:ext cx="26397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title" idx="4"/>
          </p:nvPr>
        </p:nvSpPr>
        <p:spPr>
          <a:xfrm>
            <a:off x="3690150" y="33244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ubTitle" idx="5"/>
          </p:nvPr>
        </p:nvSpPr>
        <p:spPr>
          <a:xfrm>
            <a:off x="3252148" y="3583211"/>
            <a:ext cx="2639700" cy="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4">
    <p:bg>
      <p:bgPr>
        <a:solidFill>
          <a:schemeClr val="accent5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4260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5"/>
          <p:cNvSpPr/>
          <p:nvPr/>
        </p:nvSpPr>
        <p:spPr>
          <a:xfrm rot="10800000">
            <a:off x="6907925" y="-8085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25"/>
          <p:cNvSpPr/>
          <p:nvPr/>
        </p:nvSpPr>
        <p:spPr>
          <a:xfrm rot="10800000">
            <a:off x="6967925" y="-90380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3">
    <p:bg>
      <p:bgPr>
        <a:solidFill>
          <a:schemeClr val="accent5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8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3" name="Google Shape;183;p28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1_1_2">
    <p:bg>
      <p:bgPr>
        <a:solidFill>
          <a:schemeClr val="accent5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2"/>
          </p:nvPr>
        </p:nvSpPr>
        <p:spPr>
          <a:xfrm>
            <a:off x="1284681" y="327002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1"/>
          </p:nvPr>
        </p:nvSpPr>
        <p:spPr>
          <a:xfrm>
            <a:off x="940581" y="3541195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 idx="3"/>
          </p:nvPr>
        </p:nvSpPr>
        <p:spPr>
          <a:xfrm>
            <a:off x="6699519" y="325747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ubTitle" idx="4"/>
          </p:nvPr>
        </p:nvSpPr>
        <p:spPr>
          <a:xfrm>
            <a:off x="6355419" y="3520107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 idx="5"/>
          </p:nvPr>
        </p:nvSpPr>
        <p:spPr>
          <a:xfrm>
            <a:off x="3990022" y="3270025"/>
            <a:ext cx="11598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6"/>
          </p:nvPr>
        </p:nvSpPr>
        <p:spPr>
          <a:xfrm>
            <a:off x="3645922" y="3541195"/>
            <a:ext cx="18480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3">
    <p:bg>
      <p:bgPr>
        <a:solidFill>
          <a:schemeClr val="accent5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/>
          <p:nvPr/>
        </p:nvSpPr>
        <p:spPr>
          <a:xfrm flipH="1">
            <a:off x="4458687" y="-942975"/>
            <a:ext cx="8250600" cy="79998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3310050" y="1947500"/>
            <a:ext cx="2523900" cy="2024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535050" y="1947500"/>
            <a:ext cx="2523900" cy="2024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0"/>
          <p:cNvSpPr/>
          <p:nvPr/>
        </p:nvSpPr>
        <p:spPr>
          <a:xfrm>
            <a:off x="6085050" y="1947500"/>
            <a:ext cx="2523900" cy="20247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subTitle" idx="1"/>
          </p:nvPr>
        </p:nvSpPr>
        <p:spPr>
          <a:xfrm>
            <a:off x="653699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subTitle" idx="2"/>
          </p:nvPr>
        </p:nvSpPr>
        <p:spPr>
          <a:xfrm>
            <a:off x="3439674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subTitle" idx="3"/>
          </p:nvPr>
        </p:nvSpPr>
        <p:spPr>
          <a:xfrm>
            <a:off x="6203701" y="3141175"/>
            <a:ext cx="22866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 hasCustomPrompt="1"/>
          </p:nvPr>
        </p:nvSpPr>
        <p:spPr>
          <a:xfrm>
            <a:off x="588299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4" hasCustomPrompt="1"/>
          </p:nvPr>
        </p:nvSpPr>
        <p:spPr>
          <a:xfrm>
            <a:off x="3363300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30"/>
          <p:cNvSpPr txBox="1">
            <a:spLocks noGrp="1"/>
          </p:cNvSpPr>
          <p:nvPr>
            <p:ph type="title" idx="5" hasCustomPrompt="1"/>
          </p:nvPr>
        </p:nvSpPr>
        <p:spPr>
          <a:xfrm>
            <a:off x="6138301" y="2468125"/>
            <a:ext cx="24174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30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0"/>
          <p:cNvSpPr/>
          <p:nvPr/>
        </p:nvSpPr>
        <p:spPr>
          <a:xfrm flipH="1">
            <a:off x="7169700" y="2391925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5" name="Google Shape;205;p30"/>
          <p:cNvSpPr/>
          <p:nvPr/>
        </p:nvSpPr>
        <p:spPr>
          <a:xfrm rot="10800000" flipH="1">
            <a:off x="-762425" y="-118225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/>
          <p:nvPr/>
        </p:nvSpPr>
        <p:spPr>
          <a:xfrm rot="10800000" flipH="1">
            <a:off x="-16814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bg>
      <p:bgPr>
        <a:solidFill>
          <a:schemeClr val="dk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/>
          <p:nvPr/>
        </p:nvSpPr>
        <p:spPr>
          <a:xfrm>
            <a:off x="4165600" y="2820426"/>
            <a:ext cx="8077200" cy="387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09" name="Google Shape;209;p31"/>
          <p:cNvSpPr/>
          <p:nvPr/>
        </p:nvSpPr>
        <p:spPr>
          <a:xfrm rot="10800000">
            <a:off x="-1006525" y="-294700"/>
            <a:ext cx="4029300" cy="1933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>
            <a:off x="713250" y="6727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8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body" idx="1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2" name="Google Shape;212;p31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ru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ru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ru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ru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ru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ru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2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216" name="Google Shape;216;p32"/>
          <p:cNvCxnSpPr>
            <a:stCxn id="217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>
  <p:cSld name="TITLE_AND_BODY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21" name="Google Shape;221;p3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cxnSp>
        <p:nvCxnSpPr>
          <p:cNvPr id="222" name="Google Shape;222;p33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3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5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5808550" y="1533900"/>
            <a:ext cx="4800600" cy="4800600"/>
          </a:xfrm>
          <a:prstGeom prst="rtTriangle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3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27" name="Google Shape;227;p3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ITLE_AND_TWO_COLUMNS">
    <p:bg>
      <p:bgPr>
        <a:solidFill>
          <a:schemeClr val="accent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3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5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13225" y="2204605"/>
            <a:ext cx="3850200" cy="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13225" y="923025"/>
            <a:ext cx="42207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805050" y="1840500"/>
            <a:ext cx="75339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5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457200"/>
            <a:ext cx="9144000" cy="46863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/>
          <p:nvPr/>
        </p:nvSpPr>
        <p:spPr>
          <a:xfrm rot="5400000">
            <a:off x="-64425" y="64350"/>
            <a:ext cx="4243200" cy="4114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/>
          <p:nvPr/>
        </p:nvSpPr>
        <p:spPr>
          <a:xfrm rot="-5400000" flipH="1">
            <a:off x="4941700" y="26525"/>
            <a:ext cx="4364700" cy="42276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>
            <a:off x="1690800" y="2470300"/>
            <a:ext cx="5762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4312400" y="3669275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3729575"/>
            <a:ext cx="38589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5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 rot="10800000">
            <a:off x="-19875" y="-19325"/>
            <a:ext cx="9203100" cy="5162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713250" y="638800"/>
            <a:ext cx="7717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9000" b="1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713250" y="2706376"/>
            <a:ext cx="7717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ctrTitle" idx="4294967295"/>
          </p:nvPr>
        </p:nvSpPr>
        <p:spPr>
          <a:xfrm>
            <a:off x="496650" y="539500"/>
            <a:ext cx="8150700" cy="34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ru" sz="1700" b="1" dirty="0">
                <a:latin typeface="Montserrat"/>
                <a:ea typeface="Montserrat"/>
                <a:cs typeface="Montserrat"/>
                <a:sym typeface="Montserrat"/>
              </a:rPr>
              <a:t>ФГБОУ ВО Казанский национальный исследовательский технологический университет </a:t>
            </a:r>
            <a:r>
              <a:rPr lang="ru" sz="1700" b="1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" sz="1700" b="1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700" b="1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Факультет </a:t>
            </a:r>
            <a:r>
              <a:rPr lang="ru" sz="1700" b="1" dirty="0">
                <a:latin typeface="Montserrat"/>
                <a:ea typeface="Montserrat"/>
                <a:cs typeface="Montserrat"/>
                <a:sym typeface="Montserrat"/>
              </a:rPr>
              <a:t>наноматериалов и нанотехнологий</a:t>
            </a:r>
            <a:r>
              <a:rPr lang="ru" sz="1700" b="1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" sz="1700" b="1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700" b="1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Кафедра </a:t>
            </a:r>
            <a:r>
              <a:rPr lang="ru" sz="1700" b="1" dirty="0">
                <a:latin typeface="Montserrat"/>
                <a:ea typeface="Montserrat"/>
                <a:cs typeface="Montserrat"/>
                <a:sym typeface="Montserrat"/>
              </a:rPr>
              <a:t>интеллектуальных системы и управления информационными ресурсами</a:t>
            </a:r>
            <a:r>
              <a:rPr lang="ru" sz="1700" b="1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" sz="1700" b="1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700" b="1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" sz="1700" b="1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</a:br>
            <a:endParaRPr sz="1700" b="1" i="0" u="none" strike="noStrike" cap="none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ru" sz="2200" b="1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Тема:  </a:t>
            </a:r>
            <a:r>
              <a:rPr lang="ru" sz="2200" b="1" dirty="0" smtClean="0">
                <a:latin typeface="Montserrat"/>
                <a:ea typeface="Montserrat"/>
                <a:cs typeface="Montserrat"/>
                <a:sym typeface="Montserrat"/>
              </a:rPr>
              <a:t>Разработка голосового помощника для персонального компьютера</a:t>
            </a:r>
            <a:endParaRPr sz="2200" b="1" i="0" u="none" strike="noStrike" cap="non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5"/>
          <p:cNvSpPr txBox="1">
            <a:spLocks noGrp="1"/>
          </p:cNvSpPr>
          <p:nvPr>
            <p:ph type="ctrTitle" idx="4294967295"/>
          </p:nvPr>
        </p:nvSpPr>
        <p:spPr>
          <a:xfrm>
            <a:off x="4491675" y="3307800"/>
            <a:ext cx="4444500" cy="1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ru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Выполнил: </a:t>
            </a:r>
            <a:r>
              <a:rPr lang="ru" sz="1600" dirty="0" smtClean="0">
                <a:latin typeface="Montserrat"/>
                <a:ea typeface="Montserrat"/>
                <a:cs typeface="Montserrat"/>
                <a:sym typeface="Montserrat"/>
              </a:rPr>
              <a:t>студент </a:t>
            </a:r>
            <a:r>
              <a:rPr lang="ru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гр. </a:t>
            </a:r>
            <a:r>
              <a:rPr lang="ru" sz="1600" dirty="0" smtClean="0">
                <a:latin typeface="Montserrat"/>
                <a:ea typeface="Montserrat"/>
                <a:cs typeface="Montserrat"/>
                <a:sym typeface="Montserrat"/>
              </a:rPr>
              <a:t>4391-22</a:t>
            </a:r>
            <a:r>
              <a:rPr lang="ru" sz="1600" dirty="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" sz="160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600" dirty="0" smtClean="0">
                <a:latin typeface="Montserrat"/>
                <a:ea typeface="Montserrat"/>
                <a:cs typeface="Montserrat"/>
                <a:sym typeface="Montserrat"/>
              </a:rPr>
              <a:t>Еремина Олеся Витальевна</a:t>
            </a:r>
            <a:r>
              <a:rPr lang="ru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600" dirty="0">
                <a:latin typeface="Montserrat"/>
                <a:ea typeface="Montserrat"/>
                <a:cs typeface="Montserrat"/>
                <a:sym typeface="Montserrat"/>
              </a:rPr>
              <a:t>Р</a:t>
            </a:r>
            <a:r>
              <a:rPr lang="ru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уководитель: к.ф.-м.н., Мангушева А</a:t>
            </a:r>
            <a:r>
              <a:rPr lang="ru" sz="1600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ru" sz="1600" b="0" i="0" u="none" strike="noStrike" cap="none" dirty="0">
                <a:latin typeface="Montserrat"/>
                <a:ea typeface="Montserrat"/>
                <a:cs typeface="Montserrat"/>
                <a:sym typeface="Montserrat"/>
              </a:rPr>
              <a:t>Р</a:t>
            </a:r>
            <a:r>
              <a:rPr lang="ru" sz="1600" dirty="0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 b="0" i="0" u="none" strike="noStrike" cap="none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endParaRPr sz="1600" b="0" i="0" u="none" strike="noStrike" cap="none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35"/>
          <p:cNvSpPr txBox="1">
            <a:spLocks noGrp="1"/>
          </p:cNvSpPr>
          <p:nvPr>
            <p:ph type="ctrTitle" idx="4294967295"/>
          </p:nvPr>
        </p:nvSpPr>
        <p:spPr>
          <a:xfrm>
            <a:off x="2605800" y="4507650"/>
            <a:ext cx="39324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r>
              <a:rPr lang="ru" sz="1600" b="0" i="0" u="none" strike="noStrike" cap="none">
                <a:latin typeface="Montserrat"/>
                <a:ea typeface="Montserrat"/>
                <a:cs typeface="Montserrat"/>
                <a:sym typeface="Montserrat"/>
              </a:rPr>
              <a:t>Казань 202</a:t>
            </a: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0" i="0" u="none" strike="noStrike" cap="none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</a:pPr>
            <a:endParaRPr sz="1600" b="0" i="0" u="none" strike="noStrike" cap="none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Автоматический подбор модели</a:t>
            </a:r>
            <a:endParaRPr lang="ru-RU" dirty="0"/>
          </a:p>
        </p:txBody>
      </p:sp>
      <p:pic>
        <p:nvPicPr>
          <p:cNvPr id="3" name="Рисунок 2"/>
          <p:cNvPicPr/>
          <p:nvPr/>
        </p:nvPicPr>
        <p:blipFill rotWithShape="1">
          <a:blip r:embed="rId2"/>
          <a:srcRect l="55060" t="52582" r="6195" b="39492"/>
          <a:stretch/>
        </p:blipFill>
        <p:spPr bwMode="auto">
          <a:xfrm>
            <a:off x="2614657" y="1358065"/>
            <a:ext cx="6323530" cy="7635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3"/>
          <a:srcRect l="57792" t="73863" r="12671" b="19087"/>
          <a:stretch/>
        </p:blipFill>
        <p:spPr bwMode="auto">
          <a:xfrm>
            <a:off x="3084285" y="3850993"/>
            <a:ext cx="5534527" cy="6682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 descr="auto-sklearn : Sklearn 으로 AutoML 맛보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4" y="1798424"/>
            <a:ext cx="23241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344057" y="2069360"/>
            <a:ext cx="6669314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200" dirty="0" smtClean="0">
                <a:latin typeface="+mj-lt"/>
                <a:ea typeface="Times New Roman" panose="02020603050405020304" pitchFamily="18" charset="0"/>
              </a:rPr>
              <a:t>Рисунок 11 – Результат автоматического подбора модели машинного</a:t>
            </a:r>
            <a:r>
              <a:rPr lang="en-US" sz="1200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ru-RU" sz="1200" dirty="0" smtClean="0">
                <a:latin typeface="+mj-lt"/>
                <a:ea typeface="Times New Roman" panose="02020603050405020304" pitchFamily="18" charset="0"/>
              </a:rPr>
              <a:t>обучения.</a:t>
            </a:r>
            <a:endParaRPr lang="ru-RU" sz="1200" dirty="0">
              <a:effectLst/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9" name="Рисунок 8"/>
          <p:cNvPicPr/>
          <p:nvPr/>
        </p:nvPicPr>
        <p:blipFill rotWithShape="1">
          <a:blip r:embed="rId5"/>
          <a:srcRect l="57688" t="73295" r="13939" b="19077"/>
          <a:stretch/>
        </p:blipFill>
        <p:spPr bwMode="auto">
          <a:xfrm>
            <a:off x="3119105" y="2630327"/>
            <a:ext cx="4758690" cy="7194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3377517" y="3348183"/>
            <a:ext cx="4241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latin typeface="+mj-lt"/>
                <a:ea typeface="Times New Roman" panose="02020603050405020304" pitchFamily="18" charset="0"/>
              </a:rPr>
              <a:t>Рисунок </a:t>
            </a:r>
            <a:r>
              <a:rPr lang="ru-RU" sz="1200" dirty="0" smtClean="0">
                <a:latin typeface="+mj-lt"/>
                <a:ea typeface="Times New Roman" panose="02020603050405020304" pitchFamily="18" charset="0"/>
              </a:rPr>
              <a:t>1</a:t>
            </a:r>
            <a:r>
              <a:rPr lang="en-US" sz="1200" dirty="0" smtClean="0">
                <a:latin typeface="+mj-lt"/>
                <a:ea typeface="Times New Roman" panose="02020603050405020304" pitchFamily="18" charset="0"/>
              </a:rPr>
              <a:t>2</a:t>
            </a:r>
            <a:r>
              <a:rPr lang="ru-RU" sz="1200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ru-RU" sz="1200" dirty="0">
                <a:latin typeface="+mj-lt"/>
                <a:ea typeface="Times New Roman" panose="02020603050405020304" pitchFamily="18" charset="0"/>
              </a:rPr>
              <a:t>– Оценка модели на тренировочных данных.</a:t>
            </a:r>
            <a:endParaRPr lang="ru-RU" sz="1200" dirty="0">
              <a:latin typeface="+mj-lt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077148" y="4606597"/>
            <a:ext cx="4252446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ru-RU" sz="1200" dirty="0">
                <a:latin typeface="+mj-lt"/>
                <a:ea typeface="Times New Roman" panose="02020603050405020304" pitchFamily="18" charset="0"/>
              </a:rPr>
              <a:t>Рисунок </a:t>
            </a:r>
            <a:r>
              <a:rPr lang="ru-RU" sz="1200" dirty="0" smtClean="0">
                <a:latin typeface="+mj-lt"/>
                <a:ea typeface="Times New Roman" panose="02020603050405020304" pitchFamily="18" charset="0"/>
              </a:rPr>
              <a:t>1</a:t>
            </a:r>
            <a:r>
              <a:rPr lang="en-US" sz="1200" dirty="0" smtClean="0">
                <a:latin typeface="+mj-lt"/>
                <a:ea typeface="Times New Roman" panose="02020603050405020304" pitchFamily="18" charset="0"/>
              </a:rPr>
              <a:t>3</a:t>
            </a:r>
            <a:r>
              <a:rPr lang="ru-RU" sz="1200" dirty="0" smtClean="0">
                <a:latin typeface="+mj-lt"/>
                <a:ea typeface="Times New Roman" panose="02020603050405020304" pitchFamily="18" charset="0"/>
              </a:rPr>
              <a:t> </a:t>
            </a:r>
            <a:r>
              <a:rPr lang="ru-RU" sz="1200" dirty="0">
                <a:latin typeface="+mj-lt"/>
                <a:ea typeface="Times New Roman" panose="02020603050405020304" pitchFamily="18" charset="0"/>
              </a:rPr>
              <a:t>– Оценка модели на тестовых данных.</a:t>
            </a:r>
            <a:endParaRPr lang="ru-RU" sz="1200" dirty="0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10254" y="483572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06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title"/>
          </p:nvPr>
        </p:nvSpPr>
        <p:spPr>
          <a:xfrm>
            <a:off x="669232" y="648324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Инструменты реализации</a:t>
            </a:r>
            <a:endParaRPr dirty="0"/>
          </a:p>
        </p:txBody>
      </p:sp>
      <p:pic>
        <p:nvPicPr>
          <p:cNvPr id="341" name="Google Shape;3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3865" y="448571"/>
            <a:ext cx="1194749" cy="11947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4"/>
          <a:srcRect l="18778" t="52408" r="73972" b="36037"/>
          <a:stretch/>
        </p:blipFill>
        <p:spPr>
          <a:xfrm>
            <a:off x="669232" y="1879953"/>
            <a:ext cx="713591" cy="639771"/>
          </a:xfrm>
          <a:prstGeom prst="rect">
            <a:avLst/>
          </a:prstGeom>
        </p:spPr>
      </p:pic>
      <p:pic>
        <p:nvPicPr>
          <p:cNvPr id="1032" name="Picture 8" descr="Файл:Scikit learn logo small.svg — Википеди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367" y="3109988"/>
            <a:ext cx="1381335" cy="74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alphacephei.com/img/vos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95" y="1814309"/>
            <a:ext cx="829094" cy="77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8" y="1716883"/>
            <a:ext cx="901303" cy="802841"/>
          </a:xfrm>
          <a:prstGeom prst="rect">
            <a:avLst/>
          </a:prstGeom>
        </p:spPr>
      </p:pic>
      <p:pic>
        <p:nvPicPr>
          <p:cNvPr id="1044" name="Picture 20" descr="Pymystem3 Versions - Open Source Agenda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5" r="23446"/>
          <a:stretch/>
        </p:blipFill>
        <p:spPr bwMode="auto">
          <a:xfrm>
            <a:off x="519979" y="3050769"/>
            <a:ext cx="1025273" cy="10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quests Python 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375" y="2857810"/>
            <a:ext cx="993570" cy="127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Файл:Python and Qt.svg — Википедия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314" y="2192512"/>
            <a:ext cx="1276021" cy="13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012" y="2152880"/>
            <a:ext cx="1409859" cy="14098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810254" y="483572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20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74180" y="241909"/>
            <a:ext cx="5195400" cy="528600"/>
          </a:xfrm>
        </p:spPr>
        <p:txBody>
          <a:bodyPr/>
          <a:lstStyle/>
          <a:p>
            <a:r>
              <a:rPr lang="ru-RU" dirty="0" smtClean="0"/>
              <a:t>Архитектура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810254" y="483572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71880" y="4020115"/>
            <a:ext cx="16779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ea typeface="Times New Roman" panose="02020603050405020304" pitchFamily="18" charset="0"/>
              </a:rPr>
              <a:t>1</a:t>
            </a:r>
            <a:r>
              <a:rPr lang="en-US" dirty="0" smtClean="0">
                <a:ea typeface="Times New Roman" panose="02020603050405020304" pitchFamily="18" charset="0"/>
              </a:rPr>
              <a:t>4</a:t>
            </a:r>
            <a:r>
              <a:rPr lang="ru-RU" dirty="0" smtClean="0">
                <a:ea typeface="Times New Roman" panose="02020603050405020304" pitchFamily="18" charset="0"/>
              </a:rPr>
              <a:t> </a:t>
            </a:r>
            <a:r>
              <a:rPr lang="ru-RU" dirty="0">
                <a:ea typeface="Times New Roman" panose="02020603050405020304" pitchFamily="18" charset="0"/>
              </a:rPr>
              <a:t>–</a:t>
            </a:r>
            <a:r>
              <a:rPr lang="ru-RU" dirty="0" smtClean="0"/>
              <a:t> Архитектура системы.</a:t>
            </a:r>
            <a:endParaRPr lang="ru-RU" dirty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4" y="440737"/>
            <a:ext cx="7502046" cy="445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1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66360" y="275426"/>
            <a:ext cx="3970340" cy="528600"/>
          </a:xfrm>
        </p:spPr>
        <p:txBody>
          <a:bodyPr/>
          <a:lstStyle/>
          <a:p>
            <a:r>
              <a:rPr lang="ru-RU" dirty="0" smtClean="0"/>
              <a:t>Диаграмма</a:t>
            </a:r>
            <a:br>
              <a:rPr lang="ru-RU" dirty="0" smtClean="0"/>
            </a:br>
            <a:r>
              <a:rPr lang="ru-RU" dirty="0" smtClean="0"/>
              <a:t>вариантов </a:t>
            </a:r>
            <a:r>
              <a:rPr lang="ru-RU" dirty="0"/>
              <a:t>использования</a:t>
            </a:r>
            <a:br>
              <a:rPr lang="ru-RU" dirty="0"/>
            </a:b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5996425" y="1550737"/>
            <a:ext cx="3147575" cy="179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4615" t="23860" r="22949" b="6645"/>
          <a:stretch/>
        </p:blipFill>
        <p:spPr>
          <a:xfrm>
            <a:off x="660443" y="142793"/>
            <a:ext cx="5176798" cy="483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10254" y="483572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92278" y="3973949"/>
            <a:ext cx="16779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ea typeface="Times New Roman" panose="02020603050405020304" pitchFamily="18" charset="0"/>
              </a:rPr>
              <a:t>1</a:t>
            </a:r>
            <a:r>
              <a:rPr lang="en-US" dirty="0" smtClean="0">
                <a:ea typeface="Times New Roman" panose="02020603050405020304" pitchFamily="18" charset="0"/>
              </a:rPr>
              <a:t>5</a:t>
            </a:r>
            <a:r>
              <a:rPr lang="ru-RU" dirty="0" smtClean="0">
                <a:ea typeface="Times New Roman" panose="02020603050405020304" pitchFamily="18" charset="0"/>
              </a:rPr>
              <a:t> –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r>
              <a:rPr lang="ru-RU" dirty="0" smtClean="0"/>
              <a:t>Диаграмма вариантов использования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80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96857" y="866005"/>
            <a:ext cx="5195400" cy="528600"/>
          </a:xfrm>
        </p:spPr>
        <p:txBody>
          <a:bodyPr/>
          <a:lstStyle/>
          <a:p>
            <a:r>
              <a:rPr lang="ru-RU" sz="2400" dirty="0" smtClean="0"/>
              <a:t>Последовательность</a:t>
            </a:r>
            <a:br>
              <a:rPr lang="ru-RU" sz="2400" dirty="0" smtClean="0"/>
            </a:br>
            <a:r>
              <a:rPr lang="ru-RU" sz="2400" dirty="0"/>
              <a:t>в</a:t>
            </a:r>
            <a:r>
              <a:rPr lang="ru-RU" sz="2400" dirty="0" smtClean="0"/>
              <a:t>ыполнения функций</a:t>
            </a:r>
            <a:endParaRPr lang="ru-RU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810254" y="483572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77656" y="4374058"/>
            <a:ext cx="208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ea typeface="Times New Roman" panose="02020603050405020304" pitchFamily="18" charset="0"/>
              </a:rPr>
              <a:t>1</a:t>
            </a:r>
            <a:r>
              <a:rPr lang="en-US" dirty="0" smtClean="0">
                <a:ea typeface="Times New Roman" panose="02020603050405020304" pitchFamily="18" charset="0"/>
              </a:rPr>
              <a:t>6</a:t>
            </a:r>
            <a:r>
              <a:rPr lang="ru-RU" dirty="0" smtClean="0">
                <a:ea typeface="Times New Roman" panose="02020603050405020304" pitchFamily="18" charset="0"/>
              </a:rPr>
              <a:t> </a:t>
            </a:r>
            <a:r>
              <a:rPr lang="ru-RU" dirty="0">
                <a:ea typeface="Times New Roman" panose="02020603050405020304" pitchFamily="18" charset="0"/>
              </a:rPr>
              <a:t>–</a:t>
            </a:r>
            <a:r>
              <a:rPr lang="ru-RU" dirty="0" smtClean="0"/>
              <a:t> Блок-схема программы</a:t>
            </a:r>
            <a:endParaRPr lang="ru-RU" dirty="0"/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45" y="105430"/>
            <a:ext cx="4561506" cy="480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0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7" y="0"/>
            <a:ext cx="3897087" cy="51110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10254" y="483572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961340" y="515485"/>
            <a:ext cx="5195400" cy="528600"/>
          </a:xfrm>
        </p:spPr>
        <p:txBody>
          <a:bodyPr/>
          <a:lstStyle/>
          <a:p>
            <a:r>
              <a:rPr lang="ru-RU" sz="2400" dirty="0" smtClean="0"/>
              <a:t>Последовательность</a:t>
            </a:r>
            <a:br>
              <a:rPr lang="ru-RU" sz="2400" dirty="0" smtClean="0"/>
            </a:br>
            <a:r>
              <a:rPr lang="ru-RU" sz="2400" dirty="0"/>
              <a:t>в</a:t>
            </a:r>
            <a:r>
              <a:rPr lang="ru-RU" sz="2400" dirty="0" smtClean="0"/>
              <a:t>ыполнения функций</a:t>
            </a:r>
            <a:endParaRPr lang="ru-RU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961340" y="4189393"/>
            <a:ext cx="21252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ea typeface="Times New Roman" panose="02020603050405020304" pitchFamily="18" charset="0"/>
              </a:rPr>
              <a:t>1</a:t>
            </a:r>
            <a:r>
              <a:rPr lang="en-US" dirty="0" smtClean="0">
                <a:ea typeface="Times New Roman" panose="02020603050405020304" pitchFamily="18" charset="0"/>
              </a:rPr>
              <a:t>7</a:t>
            </a:r>
            <a:r>
              <a:rPr lang="ru-RU" dirty="0" smtClean="0">
                <a:ea typeface="Times New Roman" panose="02020603050405020304" pitchFamily="18" charset="0"/>
              </a:rPr>
              <a:t> </a:t>
            </a:r>
            <a:r>
              <a:rPr lang="ru-RU" dirty="0">
                <a:ea typeface="Times New Roman" panose="02020603050405020304" pitchFamily="18" charset="0"/>
              </a:rPr>
              <a:t>–</a:t>
            </a:r>
            <a:r>
              <a:rPr lang="ru-RU" dirty="0" smtClean="0"/>
              <a:t> Блок-схема подпрограммы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147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13225" y="503665"/>
            <a:ext cx="5768100" cy="52860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TF-IDF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векторизация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5"/>
              <p:cNvSpPr/>
              <p:nvPr/>
            </p:nvSpPr>
            <p:spPr>
              <a:xfrm>
                <a:off x="2110614" y="3462111"/>
                <a:ext cx="4631830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32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ru-RU" sz="320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𝑇𝐹</m:t>
                          </m:r>
                          <m:r>
                            <a:rPr lang="ru-RU" sz="32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𝐼𝐷𝐹</m:t>
                          </m:r>
                          <m:r>
                            <a:rPr lang="ru-RU" sz="32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𝑇𝐹</m:t>
                          </m:r>
                          <m:r>
                            <a:rPr lang="ru-RU" sz="320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ru-RU" sz="3200" i="1">
                              <a:latin typeface="Cambria Math" panose="02040503050406030204" pitchFamily="18" charset="0"/>
                            </a:rPr>
                            <m:t>𝐼𝐷𝐹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ru-RU" sz="3200"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6" name="Прямоугольник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614" y="3462111"/>
                <a:ext cx="4631830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810254" y="483572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1200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1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2746519" y="1286847"/>
                <a:ext cx="2723373" cy="1018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ru-RU" sz="32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ru-RU" sz="3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3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3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𝑡𝑜𝑘𝑒</m:t>
                              </m:r>
                              <m:sSub>
                                <m:sSubPr>
                                  <m:ctrlPr>
                                    <a:rPr lang="ru-RU" sz="3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acc>
                                    <m:accPr>
                                      <m:chr m:val="̇"/>
                                      <m:ctrlPr>
                                        <a:rPr lang="ru-RU" sz="32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ru-RU" sz="32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𝐿</m:t>
                                      </m:r>
                                    </m:e>
                                  </m:acc>
                                </m:sub>
                              </m:sSub>
                            </m:sub>
                          </m:sSub>
                          <m:r>
                            <a:rPr lang="ru-RU" sz="3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ru-RU" sz="3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3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3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3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ru-RU" sz="32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3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519" y="1286847"/>
                <a:ext cx="2723373" cy="10189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2496610" y="2188596"/>
                <a:ext cx="3223190" cy="1097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32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𝐼𝐷</m:t>
                      </m:r>
                      <m:sSub>
                        <m:sSubPr>
                          <m:ctrlPr>
                            <a:rPr lang="ru-RU" sz="3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3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ru-RU" sz="3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𝑡𝑜𝑘𝑒𝑛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3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ru-RU" sz="3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610" y="2188596"/>
                <a:ext cx="3223190" cy="10972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472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2"/>
          <p:cNvSpPr txBox="1">
            <a:spLocks/>
          </p:cNvSpPr>
          <p:nvPr/>
        </p:nvSpPr>
        <p:spPr>
          <a:xfrm>
            <a:off x="171486" y="89243"/>
            <a:ext cx="57681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ru-RU" dirty="0" smtClean="0"/>
              <a:t>Метод </a:t>
            </a:r>
            <a:r>
              <a:rPr lang="en-US" dirty="0" smtClean="0">
                <a:latin typeface="+mj-lt"/>
              </a:rPr>
              <a:t>k-</a:t>
            </a:r>
            <a:r>
              <a:rPr lang="ru-RU" dirty="0" smtClean="0"/>
              <a:t>ближайших соседей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8810254" y="483572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750" y="3996560"/>
            <a:ext cx="3721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ea typeface="Times New Roman" panose="02020603050405020304" pitchFamily="18" charset="0"/>
              </a:rPr>
              <a:t>1</a:t>
            </a:r>
            <a:r>
              <a:rPr lang="en-US" dirty="0" smtClean="0">
                <a:ea typeface="Times New Roman" panose="02020603050405020304" pitchFamily="18" charset="0"/>
              </a:rPr>
              <a:t>8</a:t>
            </a:r>
            <a:r>
              <a:rPr lang="ru-RU" dirty="0" smtClean="0">
                <a:ea typeface="Times New Roman" panose="02020603050405020304" pitchFamily="18" charset="0"/>
              </a:rPr>
              <a:t> </a:t>
            </a:r>
            <a:r>
              <a:rPr lang="ru-RU" dirty="0">
                <a:ea typeface="Times New Roman" panose="02020603050405020304" pitchFamily="18" charset="0"/>
              </a:rPr>
              <a:t>–</a:t>
            </a:r>
            <a:r>
              <a:rPr lang="en-US" dirty="0" smtClean="0"/>
              <a:t> </a:t>
            </a:r>
            <a:r>
              <a:rPr lang="ru-RU" dirty="0"/>
              <a:t>Визуальное представление метода </a:t>
            </a:r>
            <a:r>
              <a:rPr lang="en-US" dirty="0" smtClean="0"/>
              <a:t>k-</a:t>
            </a:r>
            <a:r>
              <a:rPr lang="ru-RU" dirty="0" smtClean="0"/>
              <a:t>ближайших соседей.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0897" t="13604" r="30769" b="7992"/>
          <a:stretch/>
        </p:blipFill>
        <p:spPr>
          <a:xfrm>
            <a:off x="569193" y="744028"/>
            <a:ext cx="3941848" cy="298021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310" y="901029"/>
            <a:ext cx="2823210" cy="28232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088591" y="3996560"/>
            <a:ext cx="3721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ea typeface="Times New Roman" panose="02020603050405020304" pitchFamily="18" charset="0"/>
              </a:rPr>
              <a:t>1</a:t>
            </a:r>
            <a:r>
              <a:rPr lang="ru-RU" dirty="0">
                <a:ea typeface="Times New Roman" panose="02020603050405020304" pitchFamily="18" charset="0"/>
              </a:rPr>
              <a:t>9</a:t>
            </a:r>
            <a:r>
              <a:rPr lang="ru-RU" dirty="0" smtClean="0">
                <a:ea typeface="Times New Roman" panose="02020603050405020304" pitchFamily="18" charset="0"/>
              </a:rPr>
              <a:t> </a:t>
            </a:r>
            <a:r>
              <a:rPr lang="ru-RU" dirty="0">
                <a:ea typeface="Times New Roman" panose="02020603050405020304" pitchFamily="18" charset="0"/>
              </a:rPr>
              <a:t>–</a:t>
            </a:r>
            <a:r>
              <a:rPr lang="en-US" dirty="0" smtClean="0"/>
              <a:t> </a:t>
            </a:r>
            <a:r>
              <a:rPr lang="ru-RU" dirty="0" smtClean="0"/>
              <a:t>Пример метрики «Манхэттенское расстояние».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224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810254" y="483572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27074" y="4731304"/>
            <a:ext cx="3602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ea typeface="Times New Roman" panose="02020603050405020304" pitchFamily="18" charset="0"/>
              </a:rPr>
              <a:t>19 </a:t>
            </a:r>
            <a:r>
              <a:rPr lang="ru-RU" dirty="0">
                <a:ea typeface="Times New Roman" panose="02020603050405020304" pitchFamily="18" charset="0"/>
              </a:rPr>
              <a:t>–</a:t>
            </a:r>
            <a:r>
              <a:rPr lang="ru-RU" dirty="0"/>
              <a:t> Скриншот </a:t>
            </a:r>
            <a:r>
              <a:rPr lang="ru-RU" dirty="0" smtClean="0"/>
              <a:t>системы</a:t>
            </a:r>
            <a:endParaRPr lang="ru-RU" dirty="0"/>
          </a:p>
          <a:p>
            <a:endParaRPr lang="ru-RU" dirty="0"/>
          </a:p>
        </p:txBody>
      </p:sp>
      <p:sp>
        <p:nvSpPr>
          <p:cNvPr id="21" name="Заголовок 2"/>
          <p:cNvSpPr txBox="1">
            <a:spLocks/>
          </p:cNvSpPr>
          <p:nvPr/>
        </p:nvSpPr>
        <p:spPr>
          <a:xfrm>
            <a:off x="378750" y="1966810"/>
            <a:ext cx="3230082" cy="16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ctr"/>
            <a:r>
              <a:rPr lang="ru-RU" sz="3200" dirty="0" smtClean="0">
                <a:solidFill>
                  <a:schemeClr val="accent6"/>
                </a:solidFill>
              </a:rPr>
              <a:t>Графический</a:t>
            </a:r>
          </a:p>
          <a:p>
            <a:pPr algn="ctr"/>
            <a:r>
              <a:rPr lang="ru-RU" sz="3200" dirty="0" smtClean="0">
                <a:solidFill>
                  <a:schemeClr val="accent6"/>
                </a:solidFill>
              </a:rPr>
              <a:t>интерфейс</a:t>
            </a:r>
            <a:endParaRPr lang="ru-RU" sz="3200" dirty="0">
              <a:solidFill>
                <a:schemeClr val="accent6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7376" t="12951" r="27465" b="22215"/>
          <a:stretch/>
        </p:blipFill>
        <p:spPr>
          <a:xfrm>
            <a:off x="4347029" y="544286"/>
            <a:ext cx="4637314" cy="3744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933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2"/>
          <p:cNvSpPr txBox="1">
            <a:spLocks/>
          </p:cNvSpPr>
          <p:nvPr/>
        </p:nvSpPr>
        <p:spPr>
          <a:xfrm>
            <a:off x="956783" y="154901"/>
            <a:ext cx="5768100" cy="528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Видео работы системы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10254" y="483572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1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запись экран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4448" y="630866"/>
            <a:ext cx="7734124" cy="435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4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>
            <a:spLocks noGrp="1"/>
          </p:cNvSpPr>
          <p:nvPr>
            <p:ph type="title"/>
          </p:nvPr>
        </p:nvSpPr>
        <p:spPr>
          <a:xfrm>
            <a:off x="4743612" y="2271484"/>
            <a:ext cx="4315044" cy="5004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dirty="0" smtClean="0"/>
              <a:t>Обработка естественного языка</a:t>
            </a:r>
            <a:r>
              <a:rPr lang="ru-RU" dirty="0"/>
              <a:t/>
            </a:r>
            <a:br>
              <a:rPr lang="ru-RU" dirty="0"/>
            </a:br>
            <a:endParaRPr dirty="0"/>
          </a:p>
        </p:txBody>
      </p:sp>
      <p:sp>
        <p:nvSpPr>
          <p:cNvPr id="244" name="Google Shape;244;p36"/>
          <p:cNvSpPr txBox="1">
            <a:spLocks noGrp="1"/>
          </p:cNvSpPr>
          <p:nvPr>
            <p:ph type="title" idx="2"/>
          </p:nvPr>
        </p:nvSpPr>
        <p:spPr>
          <a:xfrm>
            <a:off x="4129625" y="145777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1</a:t>
            </a:r>
            <a:endParaRPr dirty="0"/>
          </a:p>
        </p:txBody>
      </p:sp>
      <p:sp>
        <p:nvSpPr>
          <p:cNvPr id="245" name="Google Shape;245;p36"/>
          <p:cNvSpPr txBox="1">
            <a:spLocks noGrp="1"/>
          </p:cNvSpPr>
          <p:nvPr>
            <p:ph type="title" idx="3"/>
          </p:nvPr>
        </p:nvSpPr>
        <p:spPr>
          <a:xfrm>
            <a:off x="4129625" y="222107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2</a:t>
            </a:r>
            <a:endParaRPr dirty="0"/>
          </a:p>
        </p:txBody>
      </p:sp>
      <p:sp>
        <p:nvSpPr>
          <p:cNvPr id="246" name="Google Shape;246;p36"/>
          <p:cNvSpPr txBox="1">
            <a:spLocks noGrp="1"/>
          </p:cNvSpPr>
          <p:nvPr>
            <p:ph type="title" idx="5"/>
          </p:nvPr>
        </p:nvSpPr>
        <p:spPr>
          <a:xfrm>
            <a:off x="4743612" y="1389765"/>
            <a:ext cx="4477003" cy="4305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Распознавание и синтез речи</a:t>
            </a:r>
            <a:endParaRPr dirty="0"/>
          </a:p>
        </p:txBody>
      </p:sp>
      <p:sp>
        <p:nvSpPr>
          <p:cNvPr id="247" name="Google Shape;247;p36"/>
          <p:cNvSpPr txBox="1">
            <a:spLocks noGrp="1"/>
          </p:cNvSpPr>
          <p:nvPr>
            <p:ph type="title" idx="6"/>
          </p:nvPr>
        </p:nvSpPr>
        <p:spPr>
          <a:xfrm>
            <a:off x="4743612" y="2993134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Реализация функционала</a:t>
            </a:r>
            <a:endParaRPr dirty="0"/>
          </a:p>
        </p:txBody>
      </p:sp>
      <p:sp>
        <p:nvSpPr>
          <p:cNvPr id="248" name="Google Shape;248;p36"/>
          <p:cNvSpPr txBox="1">
            <a:spLocks noGrp="1"/>
          </p:cNvSpPr>
          <p:nvPr>
            <p:ph type="title" idx="7"/>
          </p:nvPr>
        </p:nvSpPr>
        <p:spPr>
          <a:xfrm>
            <a:off x="4129625" y="300085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3</a:t>
            </a:r>
            <a:endParaRPr dirty="0"/>
          </a:p>
        </p:txBody>
      </p:sp>
      <p:sp>
        <p:nvSpPr>
          <p:cNvPr id="249" name="Google Shape;249;p36"/>
          <p:cNvSpPr txBox="1">
            <a:spLocks noGrp="1"/>
          </p:cNvSpPr>
          <p:nvPr>
            <p:ph type="subTitle" idx="1"/>
          </p:nvPr>
        </p:nvSpPr>
        <p:spPr>
          <a:xfrm>
            <a:off x="4778919" y="1676413"/>
            <a:ext cx="4315044" cy="545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" dirty="0" smtClean="0"/>
              <a:t>Изучение модулей для преобразования речи в текст и текста в речь</a:t>
            </a:r>
            <a:endParaRPr dirty="0"/>
          </a:p>
        </p:txBody>
      </p:sp>
      <p:sp>
        <p:nvSpPr>
          <p:cNvPr id="250" name="Google Shape;250;p36"/>
          <p:cNvSpPr txBox="1">
            <a:spLocks noGrp="1"/>
          </p:cNvSpPr>
          <p:nvPr>
            <p:ph type="subTitle" idx="9"/>
          </p:nvPr>
        </p:nvSpPr>
        <p:spPr>
          <a:xfrm>
            <a:off x="4743612" y="3228994"/>
            <a:ext cx="3432600" cy="9625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Изучение модулей для работы с операционной системой,</a:t>
            </a:r>
            <a:r>
              <a:rPr lang="en-US" dirty="0" smtClean="0"/>
              <a:t> </a:t>
            </a:r>
            <a:r>
              <a:rPr lang="ru-RU" dirty="0" smtClean="0"/>
              <a:t>просмотра </a:t>
            </a:r>
            <a:r>
              <a:rPr lang="en-US" dirty="0" smtClean="0"/>
              <a:t>web-</a:t>
            </a:r>
            <a:r>
              <a:rPr lang="ru-RU" dirty="0" smtClean="0"/>
              <a:t>документов, манипуляций с путями файловой системы и т.д.</a:t>
            </a:r>
            <a:endParaRPr dirty="0"/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13"/>
          </p:nvPr>
        </p:nvSpPr>
        <p:spPr>
          <a:xfrm>
            <a:off x="4743612" y="2434228"/>
            <a:ext cx="4315044" cy="598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" dirty="0" smtClean="0"/>
              <a:t>Изучение </a:t>
            </a:r>
            <a:r>
              <a:rPr lang="ru-RU" dirty="0" smtClean="0"/>
              <a:t>методов предобработки текста, способов векторизации и алгоритмов классификации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36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Цель и задачи</a:t>
            </a:r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title" idx="5"/>
          </p:nvPr>
        </p:nvSpPr>
        <p:spPr>
          <a:xfrm>
            <a:off x="4401312" y="-32103"/>
            <a:ext cx="4657344" cy="15522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" dirty="0"/>
              <a:t>Цель работы </a:t>
            </a:r>
            <a:r>
              <a:rPr lang="ru" dirty="0" smtClean="0"/>
              <a:t>– </a:t>
            </a:r>
            <a:r>
              <a:rPr lang="ru-RU" dirty="0"/>
              <a:t>сделать управление ПК для пользователя более удобным, предоставив возможность выполнять часть работы с помощью голосовых команд.</a:t>
            </a:r>
            <a:endParaRPr dirty="0"/>
          </a:p>
        </p:txBody>
      </p:sp>
      <p:sp>
        <p:nvSpPr>
          <p:cNvPr id="15" name="Google Shape;248;p36"/>
          <p:cNvSpPr txBox="1">
            <a:spLocks noGrp="1"/>
          </p:cNvSpPr>
          <p:nvPr>
            <p:ph type="title" idx="7"/>
          </p:nvPr>
        </p:nvSpPr>
        <p:spPr>
          <a:xfrm>
            <a:off x="4094319" y="4179136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4</a:t>
            </a:r>
            <a:endParaRPr dirty="0"/>
          </a:p>
        </p:txBody>
      </p:sp>
      <p:sp>
        <p:nvSpPr>
          <p:cNvPr id="16" name="Google Shape;247;p36"/>
          <p:cNvSpPr txBox="1">
            <a:spLocks noGrp="1"/>
          </p:cNvSpPr>
          <p:nvPr>
            <p:ph type="title" idx="6"/>
          </p:nvPr>
        </p:nvSpPr>
        <p:spPr>
          <a:xfrm>
            <a:off x="4743612" y="4179136"/>
            <a:ext cx="4315044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Создание графического интерфейса</a:t>
            </a:r>
            <a:endParaRPr dirty="0"/>
          </a:p>
        </p:txBody>
      </p:sp>
      <p:sp>
        <p:nvSpPr>
          <p:cNvPr id="17" name="Google Shape;251;p36"/>
          <p:cNvSpPr txBox="1">
            <a:spLocks noGrp="1"/>
          </p:cNvSpPr>
          <p:nvPr>
            <p:ph type="subTitle" idx="13"/>
          </p:nvPr>
        </p:nvSpPr>
        <p:spPr>
          <a:xfrm>
            <a:off x="4743612" y="4398588"/>
            <a:ext cx="4315044" cy="598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Изучение библиотек</a:t>
            </a:r>
            <a:r>
              <a:rPr lang="en-US" dirty="0" smtClean="0"/>
              <a:t> </a:t>
            </a:r>
            <a:r>
              <a:rPr lang="ru-RU" dirty="0" smtClean="0"/>
              <a:t>и среды разработки для создания графического интерфейса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8810254" y="483572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body" idx="1"/>
          </p:nvPr>
        </p:nvSpPr>
        <p:spPr>
          <a:xfrm>
            <a:off x="358561" y="865020"/>
            <a:ext cx="3782473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/>
              <a:t>Что уже сделано: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dirty="0" smtClean="0"/>
              <a:t>Реализовано распознавание и синтез речи с помощью модулей </a:t>
            </a:r>
            <a:r>
              <a:rPr lang="en-US" dirty="0" err="1" smtClean="0"/>
              <a:t>Vosk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smtClean="0"/>
              <a:t>Pyttsx3</a:t>
            </a:r>
            <a:endParaRPr lang="ru-RU" dirty="0" smtClean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 smtClean="0"/>
              <a:t>Решена задача классификации намерений пользователя голосового помощника</a:t>
            </a:r>
            <a:r>
              <a:rPr lang="en-US" dirty="0" smtClean="0"/>
              <a:t>:</a:t>
            </a:r>
            <a:endParaRPr lang="ru-RU" dirty="0" smtClean="0"/>
          </a:p>
          <a:p>
            <a:pPr lvl="1">
              <a:buChar char="●"/>
            </a:pPr>
            <a:r>
              <a:rPr lang="ru-RU" dirty="0"/>
              <a:t>Р</a:t>
            </a:r>
            <a:r>
              <a:rPr lang="ru-RU" dirty="0" smtClean="0"/>
              <a:t>еализована </a:t>
            </a:r>
            <a:r>
              <a:rPr lang="ru-RU" dirty="0" err="1" smtClean="0"/>
              <a:t>лемматизация</a:t>
            </a:r>
            <a:r>
              <a:rPr lang="ru-RU" dirty="0" smtClean="0"/>
              <a:t> текста с помощью </a:t>
            </a:r>
            <a:r>
              <a:rPr lang="en-US" dirty="0" err="1" smtClean="0"/>
              <a:t>Mystem</a:t>
            </a:r>
            <a:endParaRPr lang="ru-RU" dirty="0" smtClean="0"/>
          </a:p>
          <a:p>
            <a:pPr lvl="1">
              <a:buChar char="●"/>
            </a:pPr>
            <a:r>
              <a:rPr lang="ru-RU" dirty="0" smtClean="0"/>
              <a:t>Реализована </a:t>
            </a:r>
            <a:r>
              <a:rPr lang="en-US" dirty="0" smtClean="0"/>
              <a:t>TF-IDF</a:t>
            </a:r>
            <a:r>
              <a:rPr lang="ru-RU" dirty="0"/>
              <a:t> </a:t>
            </a:r>
            <a:r>
              <a:rPr lang="ru-RU" dirty="0" smtClean="0"/>
              <a:t>векторизация текста и обучена модель на основе метода </a:t>
            </a:r>
            <a:r>
              <a:rPr lang="en-US" dirty="0" smtClean="0"/>
              <a:t>k</a:t>
            </a:r>
            <a:r>
              <a:rPr lang="ru-RU" dirty="0" smtClean="0"/>
              <a:t>-ближайших соседей с помощью </a:t>
            </a:r>
            <a:r>
              <a:rPr lang="en-US" dirty="0" err="1"/>
              <a:t>S</a:t>
            </a:r>
            <a:r>
              <a:rPr lang="en-US" dirty="0" err="1" smtClean="0"/>
              <a:t>cikit</a:t>
            </a:r>
            <a:r>
              <a:rPr lang="ru-RU" dirty="0"/>
              <a:t>-</a:t>
            </a:r>
            <a:r>
              <a:rPr lang="en-US" dirty="0" smtClean="0"/>
              <a:t>learn</a:t>
            </a:r>
            <a:endParaRPr lang="ru-RU" dirty="0"/>
          </a:p>
          <a:p>
            <a:r>
              <a:rPr lang="ru-RU" dirty="0" smtClean="0"/>
              <a:t>Реализован функционал голосового помощника</a:t>
            </a:r>
          </a:p>
          <a:p>
            <a:r>
              <a:rPr lang="ru-RU" dirty="0" smtClean="0"/>
              <a:t>Реализован графический интерфейс с помощью </a:t>
            </a:r>
            <a:r>
              <a:rPr lang="ru-RU" dirty="0" err="1" smtClean="0"/>
              <a:t>фреймворка</a:t>
            </a:r>
            <a:r>
              <a:rPr lang="ru-RU" dirty="0" smtClean="0"/>
              <a:t> </a:t>
            </a:r>
            <a:r>
              <a:rPr lang="en-US" dirty="0" smtClean="0"/>
              <a:t>QT</a:t>
            </a:r>
            <a:endParaRPr lang="ru-RU" dirty="0" smtClean="0"/>
          </a:p>
        </p:txBody>
      </p:sp>
      <p:sp>
        <p:nvSpPr>
          <p:cNvPr id="372" name="Google Shape;372;p42"/>
          <p:cNvSpPr txBox="1">
            <a:spLocks noGrp="1"/>
          </p:cNvSpPr>
          <p:nvPr>
            <p:ph type="title"/>
          </p:nvPr>
        </p:nvSpPr>
        <p:spPr>
          <a:xfrm>
            <a:off x="713225" y="156634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Заключение</a:t>
            </a:r>
            <a:endParaRPr/>
          </a:p>
        </p:txBody>
      </p:sp>
      <p:cxnSp>
        <p:nvCxnSpPr>
          <p:cNvPr id="373" name="Google Shape;373;p42"/>
          <p:cNvCxnSpPr/>
          <p:nvPr/>
        </p:nvCxnSpPr>
        <p:spPr>
          <a:xfrm flipH="1">
            <a:off x="4568700" y="1354675"/>
            <a:ext cx="3300" cy="378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42"/>
          <p:cNvSpPr txBox="1">
            <a:spLocks noGrp="1"/>
          </p:cNvSpPr>
          <p:nvPr>
            <p:ph type="body" idx="1"/>
          </p:nvPr>
        </p:nvSpPr>
        <p:spPr>
          <a:xfrm>
            <a:off x="4999665" y="865020"/>
            <a:ext cx="36126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 smtClean="0"/>
              <a:t>Как улучшить проект: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 smtClean="0"/>
              <a:t>Расширить функционал голосового помощника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 smtClean="0"/>
              <a:t>Реализовать возможность добавления пользователем команд</a:t>
            </a:r>
            <a:endParaRPr dirty="0" smtClean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 smtClean="0"/>
              <a:t>Добавить возможность выбора сервисов для распознавания и синтеза речи</a:t>
            </a:r>
          </a:p>
          <a:p>
            <a:pPr lvl="0"/>
            <a:r>
              <a:rPr lang="ru-RU" dirty="0" smtClean="0"/>
              <a:t>В случае значительного расширения функционала реализовать векторизацию </a:t>
            </a:r>
            <a:r>
              <a:rPr lang="ru-RU" dirty="0"/>
              <a:t>на основе </a:t>
            </a:r>
            <a:r>
              <a:rPr lang="ru-RU" dirty="0" err="1" smtClean="0"/>
              <a:t>эмбеддингов</a:t>
            </a:r>
            <a:r>
              <a:rPr lang="ru-RU" dirty="0" smtClean="0"/>
              <a:t> и классификацию с помощью нейронной сети</a:t>
            </a:r>
            <a:endParaRPr lang="ru-RU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 smtClean="0"/>
              <a:t>Улучшить интерфейс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8810254" y="483572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ru-RU" sz="12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 smtClean="0"/>
              <a:t>Спасибо за внимание!</a:t>
            </a:r>
            <a:endParaRPr lang="ru-RU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8810254" y="4835723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sz="12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3058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>
            <a:spLocks noGrp="1"/>
          </p:cNvSpPr>
          <p:nvPr>
            <p:ph type="title"/>
          </p:nvPr>
        </p:nvSpPr>
        <p:spPr>
          <a:xfrm>
            <a:off x="780050" y="50950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Обзор аналогов</a:t>
            </a:r>
            <a:endParaRPr dirty="0"/>
          </a:p>
        </p:txBody>
      </p:sp>
      <p:sp>
        <p:nvSpPr>
          <p:cNvPr id="331" name="Google Shape;331;p39"/>
          <p:cNvSpPr txBox="1">
            <a:spLocks noGrp="1"/>
          </p:cNvSpPr>
          <p:nvPr>
            <p:ph type="title" idx="4294967295"/>
          </p:nvPr>
        </p:nvSpPr>
        <p:spPr>
          <a:xfrm>
            <a:off x="713224" y="788074"/>
            <a:ext cx="3675895" cy="8426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Голосовые помощники</a:t>
            </a:r>
            <a:endParaRPr dirty="0"/>
          </a:p>
        </p:txBody>
      </p:sp>
      <p:sp>
        <p:nvSpPr>
          <p:cNvPr id="332" name="Google Shape;332;p39"/>
          <p:cNvSpPr txBox="1">
            <a:spLocks noGrp="1"/>
          </p:cNvSpPr>
          <p:nvPr>
            <p:ph type="title" idx="4294967295"/>
          </p:nvPr>
        </p:nvSpPr>
        <p:spPr>
          <a:xfrm>
            <a:off x="4648200" y="788399"/>
            <a:ext cx="3536250" cy="1012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Голосовые помощники для ПК</a:t>
            </a:r>
            <a:endParaRPr dirty="0"/>
          </a:p>
        </p:txBody>
      </p:sp>
      <p:pic>
        <p:nvPicPr>
          <p:cNvPr id="1028" name="Picture 4" descr="Cortana (virtual assistant)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41" y="1873859"/>
            <a:ext cx="1021204" cy="102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soft Ap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018" y="2693657"/>
            <a:ext cx="966232" cy="96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s://privet-alice.ru/wp-content/uploads/2018/06/img18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" t="23746" r="55372" b="20010"/>
          <a:stretch/>
        </p:blipFill>
        <p:spPr bwMode="auto">
          <a:xfrm>
            <a:off x="4672370" y="3472353"/>
            <a:ext cx="1065052" cy="105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Управление голосом windows программа Typ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665" y="3319860"/>
            <a:ext cx="1239796" cy="123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Файл:Alisa Yandex.svg — Википедия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8288" y="1988052"/>
            <a:ext cx="708047" cy="70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iri - Apple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63" t="17476" r="31843" b="17375"/>
          <a:stretch/>
        </p:blipFill>
        <p:spPr bwMode="auto">
          <a:xfrm>
            <a:off x="6292978" y="1873859"/>
            <a:ext cx="1128695" cy="110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oogle Assistant — Википедия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41" y="1986509"/>
            <a:ext cx="821950" cy="82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ile:Amazon Alexa blue logo.sv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06" y="3448702"/>
            <a:ext cx="706658" cy="70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Маруся на ICT.Moscow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4" t="18541" r="22459" b="18743"/>
          <a:stretch/>
        </p:blipFill>
        <p:spPr bwMode="auto">
          <a:xfrm>
            <a:off x="3069965" y="1837517"/>
            <a:ext cx="767080" cy="8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Логотип программы Олег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885" y="345799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Читать новость &quot;Сбер представил Умный автоответчик&quot;. Портал ПЛАС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442" y="3344751"/>
            <a:ext cx="1377092" cy="98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810254" y="483572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646885" y="2806917"/>
            <a:ext cx="9618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+mj-lt"/>
                <a:cs typeface="Times New Roman" panose="02020603050405020304" pitchFamily="18" charset="0"/>
              </a:rPr>
              <a:t> Алиса</a:t>
            </a: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717395" y="2752333"/>
            <a:ext cx="10597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  <a:cs typeface="Times New Roman" panose="02020603050405020304" pitchFamily="18" charset="0"/>
              </a:rPr>
              <a:t>Google </a:t>
            </a:r>
            <a:r>
              <a:rPr lang="ru-RU" dirty="0" smtClean="0">
                <a:latin typeface="+mj-lt"/>
                <a:cs typeface="Times New Roman" panose="02020603050405020304" pitchFamily="18" charset="0"/>
              </a:rPr>
              <a:t>Ассистент</a:t>
            </a: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045136" y="2821031"/>
            <a:ext cx="8382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+mj-lt"/>
                <a:cs typeface="Times New Roman" panose="02020603050405020304" pitchFamily="18" charset="0"/>
              </a:rPr>
              <a:t>Маруся</a:t>
            </a: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490055" y="4219990"/>
            <a:ext cx="886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+mj-lt"/>
                <a:cs typeface="Times New Roman" panose="02020603050405020304" pitchFamily="18" charset="0"/>
              </a:rPr>
              <a:t>Amazon Alexa</a:t>
            </a: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813070" y="4219991"/>
            <a:ext cx="647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+mj-lt"/>
                <a:cs typeface="Times New Roman" panose="02020603050405020304" pitchFamily="18" charset="0"/>
              </a:rPr>
              <a:t>Олег</a:t>
            </a: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118580" y="4219990"/>
            <a:ext cx="8011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+mj-lt"/>
                <a:cs typeface="Times New Roman" panose="02020603050405020304" pitchFamily="18" charset="0"/>
              </a:rPr>
              <a:t>Салют</a:t>
            </a: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4768598" y="2967776"/>
            <a:ext cx="9608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  <a:cs typeface="Times New Roman" panose="02020603050405020304" pitchFamily="18" charset="0"/>
              </a:rPr>
              <a:t>Cortana</a:t>
            </a: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6603575" y="2967775"/>
            <a:ext cx="647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  <a:cs typeface="Times New Roman" panose="02020603050405020304" pitchFamily="18" charset="0"/>
              </a:rPr>
              <a:t>Siri</a:t>
            </a: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7949558" y="3685101"/>
            <a:ext cx="647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+mj-lt"/>
                <a:cs typeface="Times New Roman" panose="02020603050405020304" pitchFamily="18" charset="0"/>
              </a:rPr>
              <a:t>Laitis</a:t>
            </a: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6533743" y="4552400"/>
            <a:ext cx="647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+mj-lt"/>
                <a:cs typeface="Times New Roman" panose="02020603050405020304" pitchFamily="18" charset="0"/>
              </a:rPr>
              <a:t>Typle</a:t>
            </a: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4708766" y="4552400"/>
            <a:ext cx="11182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+mj-lt"/>
                <a:cs typeface="Times New Roman" panose="02020603050405020304" pitchFamily="18" charset="0"/>
              </a:rPr>
              <a:t>Горыныч</a:t>
            </a: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1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4418" y="497576"/>
            <a:ext cx="7710900" cy="528600"/>
          </a:xfrm>
        </p:spPr>
        <p:txBody>
          <a:bodyPr/>
          <a:lstStyle/>
          <a:p>
            <a:r>
              <a:rPr lang="ru-RU" dirty="0" smtClean="0"/>
              <a:t>Обзор библиотек для распознавания и синтеза</a:t>
            </a:r>
            <a:r>
              <a:rPr lang="en-US" dirty="0" smtClean="0"/>
              <a:t> </a:t>
            </a:r>
            <a:r>
              <a:rPr lang="ru-RU" dirty="0" smtClean="0"/>
              <a:t>речи</a:t>
            </a:r>
            <a:endParaRPr lang="ru-RU" dirty="0"/>
          </a:p>
        </p:txBody>
      </p:sp>
      <p:pic>
        <p:nvPicPr>
          <p:cNvPr id="4" name="Picture 10" descr="https://alphacephei.com/img/vos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30" y="3391479"/>
            <a:ext cx="986994" cy="91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Speech-to-Text documentation | Cloud Speech-to-Text Documentation | Google  Clou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07" t="22776" r="37014" b="38558"/>
          <a:stretch/>
        </p:blipFill>
        <p:spPr bwMode="auto">
          <a:xfrm>
            <a:off x="-4356431" y="9363542"/>
            <a:ext cx="251326" cy="20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Yandex SpeechKit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485" y="1965587"/>
            <a:ext cx="2052313" cy="108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File:Microsoft logo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951" y="3468120"/>
            <a:ext cx="1051416" cy="105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937796" y="4362179"/>
            <a:ext cx="6471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  <a:cs typeface="Times New Roman" panose="02020603050405020304" pitchFamily="18" charset="0"/>
              </a:rPr>
              <a:t>Vosk</a:t>
            </a:r>
            <a:endParaRPr lang="ru-RU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112" name="Picture 40" descr="7 steps to Converting Speech To Text with Pyth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49" y="1791609"/>
            <a:ext cx="1769155" cy="98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302048" y="2772937"/>
            <a:ext cx="20168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Speech Recognition</a:t>
            </a:r>
            <a:endParaRPr lang="ru-RU" sz="16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198" y="2027425"/>
            <a:ext cx="1147596" cy="1022228"/>
          </a:xfrm>
          <a:prstGeom prst="rect">
            <a:avLst/>
          </a:prstGeom>
        </p:spPr>
      </p:pic>
      <p:pic>
        <p:nvPicPr>
          <p:cNvPr id="3116" name="Picture 44" descr="Silero Speech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993" y="3720167"/>
            <a:ext cx="2072005" cy="54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0" name="Picture 48" descr="Speech-to-Text documentation | Cloud Speech-to-Text Documentation | Google  Clou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9" t="24781" r="38701" b="40248"/>
          <a:stretch/>
        </p:blipFill>
        <p:spPr bwMode="auto">
          <a:xfrm>
            <a:off x="2878245" y="3468120"/>
            <a:ext cx="1314564" cy="11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810254" y="483572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7827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способов векторизации текста</a:t>
            </a:r>
            <a:endParaRPr lang="ru-RU" dirty="0"/>
          </a:p>
        </p:txBody>
      </p:sp>
      <p:pic>
        <p:nvPicPr>
          <p:cNvPr id="1030" name="Picture 6" descr="https://tse2.mm.bing.net/th?id=OIP.2eJwousisjdsKvA0Gw0QJAHaDL&amp;pid=15.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707" y="1206732"/>
            <a:ext cx="4010238" cy="171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810254" y="483572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589755" y="2820884"/>
            <a:ext cx="50415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8000" algn="ctr">
              <a:lnSpc>
                <a:spcPct val="150000"/>
              </a:lnSpc>
            </a:pPr>
            <a:r>
              <a:rPr lang="ru-RU" dirty="0">
                <a:latin typeface="+mj-lt"/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latin typeface="+mj-lt"/>
                <a:ea typeface="Times New Roman" panose="02020603050405020304" pitchFamily="18" charset="0"/>
              </a:rPr>
              <a:t>1 </a:t>
            </a:r>
            <a:r>
              <a:rPr lang="ru-RU" dirty="0">
                <a:latin typeface="+mj-lt"/>
                <a:ea typeface="Times New Roman" panose="02020603050405020304" pitchFamily="18" charset="0"/>
              </a:rPr>
              <a:t>–</a:t>
            </a:r>
            <a:r>
              <a:rPr lang="ru-RU" dirty="0" smtClean="0">
                <a:latin typeface="+mj-lt"/>
              </a:rPr>
              <a:t> </a:t>
            </a:r>
            <a:r>
              <a:rPr lang="ru-RU" dirty="0"/>
              <a:t>Пример </a:t>
            </a:r>
            <a:r>
              <a:rPr lang="ru-RU" dirty="0" smtClean="0"/>
              <a:t>прямого кодирования слов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83597" y="4635881"/>
            <a:ext cx="686703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8000" algn="ctr">
              <a:lnSpc>
                <a:spcPct val="150000"/>
              </a:lnSpc>
            </a:pPr>
            <a:r>
              <a:rPr lang="ru-RU" dirty="0"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ea typeface="Times New Roman" panose="02020603050405020304" pitchFamily="18" charset="0"/>
              </a:rPr>
              <a:t>2 </a:t>
            </a:r>
            <a:r>
              <a:rPr lang="ru-RU" dirty="0">
                <a:ea typeface="Times New Roman" panose="02020603050405020304" pitchFamily="18" charset="0"/>
              </a:rPr>
              <a:t>–</a:t>
            </a:r>
            <a:r>
              <a:rPr lang="ru-RU" dirty="0" smtClean="0"/>
              <a:t> </a:t>
            </a:r>
            <a:r>
              <a:rPr lang="ru-RU" dirty="0"/>
              <a:t>Пример </a:t>
            </a:r>
            <a:r>
              <a:rPr lang="ru-RU" dirty="0" smtClean="0"/>
              <a:t>кодирования текста «Мешком слов»</a:t>
            </a:r>
            <a:endParaRPr lang="ru-RU" dirty="0"/>
          </a:p>
        </p:txBody>
      </p:sp>
      <p:pic>
        <p:nvPicPr>
          <p:cNvPr id="9" name="Рисунок 8" descr="compling_nlp_hse_course/Bag_of_words_classification.ipynb at master ·  mannefedov/compling_nlp_hse_course · GitHub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755" y="3286217"/>
            <a:ext cx="5892800" cy="1399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931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способов векторизации текста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/>
          <a:srcRect l="23719" t="27279" r="32179" b="37467"/>
          <a:stretch/>
        </p:blipFill>
        <p:spPr>
          <a:xfrm>
            <a:off x="180066" y="1379316"/>
            <a:ext cx="4985535" cy="22417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10254" y="483572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294490" y="3621024"/>
            <a:ext cx="50415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8000" algn="ctr">
              <a:lnSpc>
                <a:spcPct val="150000"/>
              </a:lnSpc>
            </a:pPr>
            <a:r>
              <a:rPr lang="ru-RU" dirty="0"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ea typeface="Times New Roman" panose="02020603050405020304" pitchFamily="18" charset="0"/>
              </a:rPr>
              <a:t>3 </a:t>
            </a:r>
            <a:r>
              <a:rPr lang="ru-RU" dirty="0">
                <a:ea typeface="Times New Roman" panose="02020603050405020304" pitchFamily="18" charset="0"/>
              </a:rPr>
              <a:t>–</a:t>
            </a:r>
            <a:r>
              <a:rPr lang="ru-RU" dirty="0"/>
              <a:t> </a:t>
            </a:r>
            <a:r>
              <a:rPr lang="ru-RU" dirty="0" smtClean="0"/>
              <a:t>Иллюстрация </a:t>
            </a:r>
            <a:r>
              <a:rPr lang="en-US" dirty="0" smtClean="0"/>
              <a:t>TF-IDF </a:t>
            </a:r>
            <a:r>
              <a:rPr lang="ru-RU" dirty="0" smtClean="0"/>
              <a:t>векторизации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747010" y="3838477"/>
            <a:ext cx="410362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8000" algn="ctr">
              <a:lnSpc>
                <a:spcPct val="150000"/>
              </a:lnSpc>
            </a:pPr>
            <a:r>
              <a:rPr lang="ru-RU" dirty="0"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ea typeface="Times New Roman" panose="02020603050405020304" pitchFamily="18" charset="0"/>
              </a:rPr>
              <a:t>4 </a:t>
            </a:r>
            <a:r>
              <a:rPr lang="ru-RU" dirty="0">
                <a:ea typeface="Times New Roman" panose="02020603050405020304" pitchFamily="18" charset="0"/>
              </a:rPr>
              <a:t>–</a:t>
            </a:r>
            <a:r>
              <a:rPr lang="ru-RU" dirty="0" smtClean="0"/>
              <a:t> Пример расположения</a:t>
            </a:r>
          </a:p>
          <a:p>
            <a:pPr indent="508000" algn="ctr">
              <a:lnSpc>
                <a:spcPct val="150000"/>
              </a:lnSpc>
            </a:pPr>
            <a:r>
              <a:rPr lang="ru-RU" dirty="0" smtClean="0"/>
              <a:t>векторов </a:t>
            </a:r>
            <a:r>
              <a:rPr lang="ru-RU" dirty="0"/>
              <a:t>в натренированной модели word2vec.</a:t>
            </a:r>
          </a:p>
        </p:txBody>
      </p:sp>
      <p:pic>
        <p:nvPicPr>
          <p:cNvPr id="11" name="Рисунок 10" descr="Word2Vec: покажи мне свой контекст, и я скажу, кто ты - Системный Блокъ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470" y="1230362"/>
            <a:ext cx="3066015" cy="2598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20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6490" y="164965"/>
            <a:ext cx="7710900" cy="528600"/>
          </a:xfrm>
        </p:spPr>
        <p:txBody>
          <a:bodyPr/>
          <a:lstStyle/>
          <a:p>
            <a:r>
              <a:rPr lang="ru-RU" dirty="0" smtClean="0"/>
              <a:t>Обзор алгоритмов классификации</a:t>
            </a:r>
            <a:endParaRPr lang="ru-RU" dirty="0"/>
          </a:p>
        </p:txBody>
      </p:sp>
      <p:pic>
        <p:nvPicPr>
          <p:cNvPr id="3" name="Рисунок 2" descr="https://media.tproger.ru/uploads/2019/05/overview-classification-methods-python-scikit-learn-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04" y="1384227"/>
            <a:ext cx="3191256" cy="275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22666" t="22481" r="39750" b="23148"/>
          <a:stretch/>
        </p:blipFill>
        <p:spPr>
          <a:xfrm>
            <a:off x="4527145" y="1103001"/>
            <a:ext cx="4040842" cy="32882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10254" y="483572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456298" y="4109997"/>
            <a:ext cx="5041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8000" algn="ctr">
              <a:lnSpc>
                <a:spcPct val="150000"/>
              </a:lnSpc>
            </a:pPr>
            <a:r>
              <a:rPr lang="ru-RU" dirty="0"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ea typeface="Times New Roman" panose="02020603050405020304" pitchFamily="18" charset="0"/>
              </a:rPr>
              <a:t>5 </a:t>
            </a:r>
            <a:r>
              <a:rPr lang="ru-RU" dirty="0">
                <a:ea typeface="Times New Roman" panose="02020603050405020304" pitchFamily="18" charset="0"/>
              </a:rPr>
              <a:t>–</a:t>
            </a:r>
            <a:r>
              <a:rPr lang="ru-RU" dirty="0" smtClean="0"/>
              <a:t> </a:t>
            </a:r>
            <a:r>
              <a:rPr lang="ru-RU" dirty="0"/>
              <a:t>Визуальное представление </a:t>
            </a:r>
            <a:r>
              <a:rPr lang="ru-RU" dirty="0" smtClean="0"/>
              <a:t>метода</a:t>
            </a:r>
          </a:p>
          <a:p>
            <a:pPr indent="508000" algn="ctr">
              <a:lnSpc>
                <a:spcPct val="150000"/>
              </a:lnSpc>
            </a:pPr>
            <a:r>
              <a:rPr lang="ru-RU" dirty="0" smtClean="0"/>
              <a:t>k-ближайших </a:t>
            </a:r>
            <a:r>
              <a:rPr lang="ru-RU" dirty="0"/>
              <a:t>соседей.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680460" y="4109997"/>
            <a:ext cx="5041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8000" algn="ctr">
              <a:lnSpc>
                <a:spcPct val="150000"/>
              </a:lnSpc>
            </a:pPr>
            <a:r>
              <a:rPr lang="ru-RU" dirty="0"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ea typeface="Times New Roman" panose="02020603050405020304" pitchFamily="18" charset="0"/>
              </a:rPr>
              <a:t>6 </a:t>
            </a:r>
            <a:r>
              <a:rPr lang="ru-RU" dirty="0">
                <a:ea typeface="Times New Roman" panose="02020603050405020304" pitchFamily="18" charset="0"/>
              </a:rPr>
              <a:t>–</a:t>
            </a:r>
            <a:r>
              <a:rPr lang="ru-RU" dirty="0" smtClean="0"/>
              <a:t> </a:t>
            </a:r>
            <a:r>
              <a:rPr lang="ru-RU" dirty="0"/>
              <a:t>Визуальное представление классификатора дерева решений</a:t>
            </a:r>
          </a:p>
        </p:txBody>
      </p:sp>
    </p:spTree>
    <p:extLst>
      <p:ext uri="{BB962C8B-B14F-4D97-AF65-F5344CB8AC3E}">
        <p14:creationId xmlns:p14="http://schemas.microsoft.com/office/powerpoint/2010/main" val="56252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Линейный дискриминантный анализ в Pytho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79" y="1275517"/>
            <a:ext cx="3726180" cy="2966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https://proproprogs.ru/htm/ml/files/ml-vvedenie-v-metod-opornyh-vektorov.files/image00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710" y="1398436"/>
            <a:ext cx="3634740" cy="28437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8810254" y="483572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387083" y="4097494"/>
            <a:ext cx="5041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8000" algn="ctr">
              <a:lnSpc>
                <a:spcPct val="150000"/>
              </a:lnSpc>
            </a:pPr>
            <a:r>
              <a:rPr lang="ru-RU" dirty="0"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ea typeface="Times New Roman" panose="02020603050405020304" pitchFamily="18" charset="0"/>
              </a:rPr>
              <a:t>7 </a:t>
            </a:r>
            <a:r>
              <a:rPr lang="ru-RU" dirty="0">
                <a:ea typeface="Times New Roman" panose="02020603050405020304" pitchFamily="18" charset="0"/>
              </a:rPr>
              <a:t>–</a:t>
            </a:r>
            <a:r>
              <a:rPr lang="ru-RU" dirty="0" smtClean="0"/>
              <a:t> </a:t>
            </a:r>
            <a:r>
              <a:rPr lang="ru-RU" dirty="0"/>
              <a:t>Визуальное представление линейного дискриминантного анализа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899559" y="4097494"/>
            <a:ext cx="5041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8000" algn="ctr">
              <a:lnSpc>
                <a:spcPct val="150000"/>
              </a:lnSpc>
            </a:pPr>
            <a:r>
              <a:rPr lang="ru-RU" dirty="0"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ea typeface="Times New Roman" panose="02020603050405020304" pitchFamily="18" charset="0"/>
              </a:rPr>
              <a:t>8 </a:t>
            </a:r>
            <a:r>
              <a:rPr lang="ru-RU" dirty="0">
                <a:ea typeface="Times New Roman" panose="02020603050405020304" pitchFamily="18" charset="0"/>
              </a:rPr>
              <a:t>–</a:t>
            </a:r>
            <a:r>
              <a:rPr lang="ru-RU" dirty="0" smtClean="0"/>
              <a:t> </a:t>
            </a:r>
            <a:r>
              <a:rPr lang="ru-RU" dirty="0"/>
              <a:t>Визуальное представление метода опорных векторов.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498579" y="447993"/>
            <a:ext cx="77109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r>
              <a:rPr lang="ru-RU" dirty="0" smtClean="0"/>
              <a:t>Обзор алгоритмов классификации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512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45083" t="28408" r="31668" b="29370"/>
          <a:stretch/>
        </p:blipFill>
        <p:spPr>
          <a:xfrm>
            <a:off x="5066645" y="1160926"/>
            <a:ext cx="3147445" cy="32151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11500" t="34243" r="19917" b="20707"/>
          <a:stretch/>
        </p:blipFill>
        <p:spPr>
          <a:xfrm>
            <a:off x="111403" y="1835670"/>
            <a:ext cx="4576639" cy="1690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10254" y="4835723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-353458" y="4189892"/>
            <a:ext cx="5041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8000" algn="ctr">
              <a:lnSpc>
                <a:spcPct val="150000"/>
              </a:lnSpc>
            </a:pPr>
            <a:r>
              <a:rPr lang="ru-RU" dirty="0"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ea typeface="Times New Roman" panose="02020603050405020304" pitchFamily="18" charset="0"/>
              </a:rPr>
              <a:t>9 </a:t>
            </a:r>
            <a:r>
              <a:rPr lang="ru-RU" dirty="0">
                <a:ea typeface="Times New Roman" panose="02020603050405020304" pitchFamily="18" charset="0"/>
              </a:rPr>
              <a:t>–</a:t>
            </a:r>
            <a:r>
              <a:rPr lang="ru-RU" dirty="0" smtClean="0"/>
              <a:t> Иллюстрация наивного </a:t>
            </a:r>
            <a:r>
              <a:rPr lang="ru-RU" dirty="0"/>
              <a:t>байесовского классификатора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899559" y="4189892"/>
            <a:ext cx="5041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08000" algn="ctr">
              <a:lnSpc>
                <a:spcPct val="150000"/>
              </a:lnSpc>
            </a:pPr>
            <a:r>
              <a:rPr lang="ru-RU" dirty="0">
                <a:ea typeface="Times New Roman" panose="02020603050405020304" pitchFamily="18" charset="0"/>
              </a:rPr>
              <a:t>Рисунок </a:t>
            </a:r>
            <a:r>
              <a:rPr lang="ru-RU" dirty="0" smtClean="0">
                <a:ea typeface="Times New Roman" panose="02020603050405020304" pitchFamily="18" charset="0"/>
              </a:rPr>
              <a:t>10 </a:t>
            </a:r>
            <a:r>
              <a:rPr lang="ru-RU" dirty="0">
                <a:ea typeface="Times New Roman" panose="02020603050405020304" pitchFamily="18" charset="0"/>
              </a:rPr>
              <a:t>–</a:t>
            </a:r>
            <a:r>
              <a:rPr lang="ru-RU" dirty="0" smtClean="0"/>
              <a:t> </a:t>
            </a:r>
            <a:r>
              <a:rPr lang="ru-RU" dirty="0"/>
              <a:t>Визуальное представление </a:t>
            </a:r>
            <a:r>
              <a:rPr lang="ru-RU" dirty="0" smtClean="0"/>
              <a:t>логистической регрессии.</a:t>
            </a:r>
            <a:endParaRPr lang="ru-RU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236490" y="281080"/>
            <a:ext cx="7710900" cy="528600"/>
          </a:xfrm>
        </p:spPr>
        <p:txBody>
          <a:bodyPr/>
          <a:lstStyle/>
          <a:p>
            <a:r>
              <a:rPr lang="ru-RU" dirty="0" smtClean="0"/>
              <a:t>Обзор алгоритмов классификации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183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malist Grayscale Pitch Deck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1831</TotalTime>
  <Words>472</Words>
  <Application>Microsoft Office PowerPoint</Application>
  <PresentationFormat>Экран (16:9)</PresentationFormat>
  <Paragraphs>113</Paragraphs>
  <Slides>21</Slides>
  <Notes>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31" baseType="lpstr">
      <vt:lpstr>Times New Roman</vt:lpstr>
      <vt:lpstr>Lato</vt:lpstr>
      <vt:lpstr>Questrial</vt:lpstr>
      <vt:lpstr>Julius Sans One</vt:lpstr>
      <vt:lpstr>Didact Gothic</vt:lpstr>
      <vt:lpstr>Montserrat</vt:lpstr>
      <vt:lpstr>Quicksand</vt:lpstr>
      <vt:lpstr>Arial</vt:lpstr>
      <vt:lpstr>Cambria Math</vt:lpstr>
      <vt:lpstr>Minimalist Grayscale Pitch Deck by Slidesgo</vt:lpstr>
      <vt:lpstr>ФГБОУ ВО Казанский национальный исследовательский технологический университет  Факультет наноматериалов и нанотехнологий Кафедра интеллектуальных системы и управления информационными ресурсами   Тема:  Разработка голосового помощника для персонального компьютера</vt:lpstr>
      <vt:lpstr>Обработка естественного языка </vt:lpstr>
      <vt:lpstr>Обзор аналогов</vt:lpstr>
      <vt:lpstr>Обзор библиотек для распознавания и синтеза речи</vt:lpstr>
      <vt:lpstr>Обзор способов векторизации текста</vt:lpstr>
      <vt:lpstr>Обзор способов векторизации текста</vt:lpstr>
      <vt:lpstr>Обзор алгоритмов классификации</vt:lpstr>
      <vt:lpstr>Презентация PowerPoint</vt:lpstr>
      <vt:lpstr>Обзор алгоритмов классификации</vt:lpstr>
      <vt:lpstr>Автоматический подбор модели</vt:lpstr>
      <vt:lpstr>Инструменты реализации</vt:lpstr>
      <vt:lpstr>Архитектура</vt:lpstr>
      <vt:lpstr>Диаграмма вариантов использования </vt:lpstr>
      <vt:lpstr>Последовательность выполнения функций</vt:lpstr>
      <vt:lpstr>Последовательность выполнения функций</vt:lpstr>
      <vt:lpstr>TF-IDF векторизация</vt:lpstr>
      <vt:lpstr>Презентация PowerPoint</vt:lpstr>
      <vt:lpstr>Презентация PowerPoint</vt:lpstr>
      <vt:lpstr>Презентация PowerPoint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ФГБОУ ВО Казанский национальный исследовательский технологический университет  Факультет наноматериалов и нанотехнологий Кафедра интеллектуальных системы и управления информационными ресурсами   Тема:  Название темы</dc:title>
  <cp:lastModifiedBy>olesy</cp:lastModifiedBy>
  <cp:revision>94</cp:revision>
  <dcterms:modified xsi:type="dcterms:W3CDTF">2023-06-26T10:07:56Z</dcterms:modified>
</cp:coreProperties>
</file>